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8" r:id="rId3"/>
    <p:sldId id="343" r:id="rId4"/>
    <p:sldId id="344" r:id="rId5"/>
    <p:sldId id="345" r:id="rId6"/>
    <p:sldId id="346" r:id="rId7"/>
    <p:sldId id="261" r:id="rId8"/>
    <p:sldId id="348" r:id="rId9"/>
    <p:sldId id="347" r:id="rId10"/>
    <p:sldId id="339" r:id="rId11"/>
    <p:sldId id="283" r:id="rId12"/>
    <p:sldId id="349" r:id="rId13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15"/>
      <p:bold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Fira Sans" panose="02000000000000000000" pitchFamily="2" charset="0"/>
      <p:regular r:id="rId21"/>
      <p:bold r:id="rId22"/>
      <p:italic r:id="rId23"/>
      <p:boldItalic r:id="rId24"/>
    </p:embeddedFont>
    <p:embeddedFont>
      <p:font typeface="Lato" panose="02000000000000000000" pitchFamily="2" charset="0"/>
      <p:regular r:id="rId25"/>
      <p:bold r:id="rId26"/>
      <p:italic r:id="rId27"/>
      <p:boldItalic r:id="rId28"/>
    </p:embeddedFont>
    <p:embeddedFont>
      <p:font typeface="Nuni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8"/>
    <a:srgbClr val="E6B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8430" autoAdjust="0"/>
  </p:normalViewPr>
  <p:slideViewPr>
    <p:cSldViewPr snapToGrid="0">
      <p:cViewPr varScale="1">
        <p:scale>
          <a:sx n="132" d="100"/>
          <a:sy n="132" d="100"/>
        </p:scale>
        <p:origin x="10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font" Target="fonts/font12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34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font" Target="fonts/font11.fntdata" /><Relationship Id="rId33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29" Type="http://schemas.openxmlformats.org/officeDocument/2006/relationships/font" Target="fonts/font1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0.fntdata" /><Relationship Id="rId32" Type="http://schemas.openxmlformats.org/officeDocument/2006/relationships/font" Target="fonts/font18.fntdata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28" Type="http://schemas.openxmlformats.org/officeDocument/2006/relationships/font" Target="fonts/font14.fntdata" /><Relationship Id="rId36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31" Type="http://schemas.openxmlformats.org/officeDocument/2006/relationships/font" Target="fonts/font1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Relationship Id="rId27" Type="http://schemas.openxmlformats.org/officeDocument/2006/relationships/font" Target="fonts/font13.fntdata" /><Relationship Id="rId30" Type="http://schemas.openxmlformats.org/officeDocument/2006/relationships/font" Target="fonts/font16.fntdata" /><Relationship Id="rId3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71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6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68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2425800" y="1745138"/>
            <a:ext cx="4292400" cy="15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>
                <a:latin typeface="Fira Sans" panose="020B05030500000200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2425800" y="3436200"/>
            <a:ext cx="4292400" cy="43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01" name="Google Shape;101;p3"/>
          <p:cNvGrpSpPr/>
          <p:nvPr/>
        </p:nvGrpSpPr>
        <p:grpSpPr>
          <a:xfrm>
            <a:off x="0" y="-498050"/>
            <a:ext cx="9653837" cy="6710875"/>
            <a:chOff x="0" y="-498050"/>
            <a:chExt cx="9653837" cy="6710875"/>
          </a:xfrm>
        </p:grpSpPr>
        <p:grpSp>
          <p:nvGrpSpPr>
            <p:cNvPr id="102" name="Google Shape;102;p3"/>
            <p:cNvGrpSpPr/>
            <p:nvPr/>
          </p:nvGrpSpPr>
          <p:grpSpPr>
            <a:xfrm flipH="1">
              <a:off x="310079" y="4837175"/>
              <a:ext cx="2245400" cy="1375650"/>
              <a:chOff x="6101750" y="3106425"/>
              <a:chExt cx="2245400" cy="137565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074375" y="31064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101750" y="31064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408825" y="31831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flipH="1">
              <a:off x="2195291" y="-498050"/>
              <a:ext cx="893575" cy="845450"/>
              <a:chOff x="1301425" y="2127700"/>
              <a:chExt cx="893575" cy="84545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1301425" y="22333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490275" y="21277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 rot="-7969938" flipH="1">
              <a:off x="171485" y="20084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0" name="Google Shape;110;p3"/>
            <p:cNvGrpSpPr/>
            <p:nvPr/>
          </p:nvGrpSpPr>
          <p:grpSpPr>
            <a:xfrm flipH="1">
              <a:off x="6718192" y="-177574"/>
              <a:ext cx="704681" cy="630529"/>
              <a:chOff x="-3286650" y="4000616"/>
              <a:chExt cx="773355" cy="691977"/>
            </a:xfrm>
          </p:grpSpPr>
          <p:sp>
            <p:nvSpPr>
              <p:cNvPr id="111" name="Google Shape;111;p3"/>
              <p:cNvSpPr/>
              <p:nvPr/>
            </p:nvSpPr>
            <p:spPr>
              <a:xfrm flipH="1">
                <a:off x="-3286650" y="4039131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flipH="1">
                <a:off x="-3192466" y="4000616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3"/>
            <p:cNvGrpSpPr/>
            <p:nvPr/>
          </p:nvGrpSpPr>
          <p:grpSpPr>
            <a:xfrm>
              <a:off x="8562237" y="1264263"/>
              <a:ext cx="1091600" cy="1092375"/>
              <a:chOff x="8430775" y="2466700"/>
              <a:chExt cx="1091600" cy="1092375"/>
            </a:xfrm>
          </p:grpSpPr>
          <p:grpSp>
            <p:nvGrpSpPr>
              <p:cNvPr id="114" name="Google Shape;114;p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15" name="Google Shape;115;p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7" name="Google Shape;117;p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39;p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40" name="Google Shape;140;p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 flipH="1">
              <a:off x="8446804" y="1575552"/>
              <a:ext cx="667708" cy="469783"/>
              <a:chOff x="-12" y="3187850"/>
              <a:chExt cx="893614" cy="628725"/>
            </a:xfrm>
          </p:grpSpPr>
          <p:sp>
            <p:nvSpPr>
              <p:cNvPr id="142" name="Google Shape;142;p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3"/>
          <p:cNvGrpSpPr/>
          <p:nvPr/>
        </p:nvGrpSpPr>
        <p:grpSpPr>
          <a:xfrm>
            <a:off x="258704" y="76200"/>
            <a:ext cx="8035700" cy="5016750"/>
            <a:chOff x="258704" y="76200"/>
            <a:chExt cx="8035700" cy="5016750"/>
          </a:xfrm>
        </p:grpSpPr>
        <p:grpSp>
          <p:nvGrpSpPr>
            <p:cNvPr id="156" name="Google Shape;156;p3"/>
            <p:cNvGrpSpPr/>
            <p:nvPr/>
          </p:nvGrpSpPr>
          <p:grpSpPr>
            <a:xfrm flipH="1">
              <a:off x="258704" y="76200"/>
              <a:ext cx="962650" cy="452950"/>
              <a:chOff x="1060275" y="1053875"/>
              <a:chExt cx="962650" cy="45295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 flipH="1">
              <a:off x="7554379" y="4831150"/>
              <a:ext cx="740025" cy="261800"/>
              <a:chOff x="2966125" y="4831150"/>
              <a:chExt cx="740025" cy="2618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1383900" y="1017725"/>
            <a:ext cx="6376200" cy="26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85" name="Google Shape;185;p4"/>
          <p:cNvGrpSpPr/>
          <p:nvPr/>
        </p:nvGrpSpPr>
        <p:grpSpPr>
          <a:xfrm>
            <a:off x="1454800" y="0"/>
            <a:ext cx="4918350" cy="5092950"/>
            <a:chOff x="1454800" y="0"/>
            <a:chExt cx="4918350" cy="5092950"/>
          </a:xfrm>
        </p:grpSpPr>
        <p:grpSp>
          <p:nvGrpSpPr>
            <p:cNvPr id="186" name="Google Shape;186;p4"/>
            <p:cNvGrpSpPr/>
            <p:nvPr/>
          </p:nvGrpSpPr>
          <p:grpSpPr>
            <a:xfrm>
              <a:off x="1454800" y="0"/>
              <a:ext cx="962650" cy="452950"/>
              <a:chOff x="1060275" y="1053875"/>
              <a:chExt cx="962650" cy="452950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>
              <a:off x="5633125" y="4831150"/>
              <a:ext cx="740025" cy="261800"/>
              <a:chOff x="2966125" y="4831150"/>
              <a:chExt cx="740025" cy="261800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" name="Google Shape;211;p4"/>
          <p:cNvGrpSpPr/>
          <p:nvPr/>
        </p:nvGrpSpPr>
        <p:grpSpPr>
          <a:xfrm>
            <a:off x="-663233" y="-305950"/>
            <a:ext cx="9987620" cy="5704375"/>
            <a:chOff x="-663233" y="-305950"/>
            <a:chExt cx="9987620" cy="5704375"/>
          </a:xfrm>
        </p:grpSpPr>
        <p:grpSp>
          <p:nvGrpSpPr>
            <p:cNvPr id="212" name="Google Shape;212;p4"/>
            <p:cNvGrpSpPr/>
            <p:nvPr/>
          </p:nvGrpSpPr>
          <p:grpSpPr>
            <a:xfrm>
              <a:off x="8416875" y="-305950"/>
              <a:ext cx="893575" cy="845450"/>
              <a:chOff x="3680238" y="2319800"/>
              <a:chExt cx="893575" cy="845450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3680238" y="24254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869088" y="23198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8075427" y="-276640"/>
              <a:ext cx="797910" cy="713952"/>
              <a:chOff x="3705638" y="3891895"/>
              <a:chExt cx="875670" cy="783529"/>
            </a:xfrm>
          </p:grpSpPr>
          <p:sp>
            <p:nvSpPr>
              <p:cNvPr id="216" name="Google Shape;216;p4"/>
              <p:cNvSpPr/>
              <p:nvPr/>
            </p:nvSpPr>
            <p:spPr>
              <a:xfrm>
                <a:off x="3812275" y="3935504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05638" y="3891895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8430774" y="3979850"/>
              <a:ext cx="893614" cy="628725"/>
              <a:chOff x="-12" y="3187850"/>
              <a:chExt cx="893614" cy="628725"/>
            </a:xfrm>
          </p:grpSpPr>
          <p:sp>
            <p:nvSpPr>
              <p:cNvPr id="219" name="Google Shape;219;p4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 rot="5400000">
              <a:off x="-1034050" y="3854591"/>
              <a:ext cx="1914653" cy="1173017"/>
              <a:chOff x="6183508" y="3056551"/>
              <a:chExt cx="2245400" cy="137565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7156133" y="3056551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183508" y="3056551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6490583" y="3133301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6.gif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8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Flutter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52" name="Google Shape;1252;p29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repared by Fares Ahmed &amp; Amira Nasser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5A4C2-2192-3C90-DC41-7E6B6838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15" y="538455"/>
            <a:ext cx="2380342" cy="3892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3CD259-8C93-B514-01D2-DA083DB43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61" y="538455"/>
            <a:ext cx="2189488" cy="3892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DE49A-06F7-DFF4-A802-749C430626EA}"/>
              </a:ext>
            </a:extLst>
          </p:cNvPr>
          <p:cNvSpPr txBox="1"/>
          <p:nvPr/>
        </p:nvSpPr>
        <p:spPr>
          <a:xfrm>
            <a:off x="159657" y="2046515"/>
            <a:ext cx="142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AF0E8"/>
                </a:solidFill>
                <a:latin typeface="Fira Sans" panose="020B0503050000020004" pitchFamily="34" charset="0"/>
              </a:rPr>
              <a:t>ListView</a:t>
            </a:r>
            <a:r>
              <a:rPr lang="en-US" sz="1800" b="1" dirty="0">
                <a:solidFill>
                  <a:srgbClr val="FAF0E8"/>
                </a:solidFill>
                <a:latin typeface="Fira Sans" panose="020B0503050000020004" pitchFamily="34" charset="0"/>
              </a:rPr>
              <a:t> </a:t>
            </a:r>
            <a:endParaRPr lang="en-US" b="1" dirty="0">
              <a:solidFill>
                <a:srgbClr val="FAF0E8"/>
              </a:solidFill>
              <a:latin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638B8-EC85-6A0B-2389-C7CF05F88581}"/>
              </a:ext>
            </a:extLst>
          </p:cNvPr>
          <p:cNvSpPr txBox="1"/>
          <p:nvPr/>
        </p:nvSpPr>
        <p:spPr>
          <a:xfrm>
            <a:off x="4397829" y="2046515"/>
            <a:ext cx="142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FAF0E8"/>
                </a:solidFill>
                <a:latin typeface="Fira Sans" panose="020B0503050000020004" pitchFamily="34" charset="0"/>
              </a:rPr>
              <a:t>GridView</a:t>
            </a:r>
            <a:r>
              <a:rPr lang="en-US" sz="1800" b="1" dirty="0">
                <a:solidFill>
                  <a:srgbClr val="FAF0E8"/>
                </a:solidFill>
                <a:latin typeface="Fira Sans" panose="020B0503050000020004" pitchFamily="34" charset="0"/>
              </a:rPr>
              <a:t> </a:t>
            </a:r>
            <a:endParaRPr lang="en-US" b="1" dirty="0">
              <a:solidFill>
                <a:srgbClr val="FAF0E8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1;p56">
            <a:extLst>
              <a:ext uri="{FF2B5EF4-FFF2-40B4-BE49-F238E27FC236}">
                <a16:creationId xmlns:a16="http://schemas.microsoft.com/office/drawing/2014/main" id="{3B8AF958-3261-9B08-3974-53160E9728FB}"/>
              </a:ext>
            </a:extLst>
          </p:cNvPr>
          <p:cNvSpPr txBox="1">
            <a:spLocks/>
          </p:cNvSpPr>
          <p:nvPr/>
        </p:nvSpPr>
        <p:spPr>
          <a:xfrm>
            <a:off x="3128333" y="0"/>
            <a:ext cx="33320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pPr algn="l"/>
            <a:r>
              <a:rPr lang="en-US" dirty="0"/>
              <a:t>Widget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030A8-85CA-0E07-A4DD-EE8B874D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53" y="585055"/>
            <a:ext cx="1970366" cy="3973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577922-1EA5-FCA4-3303-64D0DF17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31" y="659411"/>
            <a:ext cx="3372704" cy="37016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6DBDF-41FA-3753-5021-99EDB2EE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76779"/>
            <a:ext cx="4267200" cy="28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/>
          </p:nvPr>
        </p:nvSpPr>
        <p:spPr>
          <a:xfrm>
            <a:off x="1624018" y="1163176"/>
            <a:ext cx="707573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1633485" y="2994288"/>
            <a:ext cx="73533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endParaRPr dirty="0">
              <a:solidFill>
                <a:schemeClr val="lt2"/>
              </a:solidFill>
              <a:latin typeface="Fira Sans" panose="020B0503050000020004" pitchFamily="34" charset="0"/>
            </a:endParaRPr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1559181" y="1756227"/>
            <a:ext cx="77241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1614160" y="2349278"/>
            <a:ext cx="74519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2460251" y="1146253"/>
            <a:ext cx="3838073" cy="433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" panose="020B0503050000020004" pitchFamily="34" charset="0"/>
              </a:rPr>
              <a:t>Into to flutter environment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2460252" y="1756227"/>
            <a:ext cx="350699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Stateful  &amp; Stateless</a:t>
            </a:r>
            <a:endParaRPr dirty="0"/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2514913" y="2993037"/>
            <a:ext cx="2299465" cy="503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HandsOn</a:t>
            </a:r>
            <a:endParaRPr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2460252" y="2310240"/>
            <a:ext cx="3429000" cy="50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Essential Widgets</a:t>
            </a:r>
            <a:endParaRPr dirty="0"/>
          </a:p>
        </p:txBody>
      </p:sp>
      <p:sp>
        <p:nvSpPr>
          <p:cNvPr id="13" name="Google Shape;1277;p31">
            <a:extLst>
              <a:ext uri="{FF2B5EF4-FFF2-40B4-BE49-F238E27FC236}">
                <a16:creationId xmlns:a16="http://schemas.microsoft.com/office/drawing/2014/main" id="{584DA126-B12E-E2C4-BC6E-D080D22C41EB}"/>
              </a:ext>
            </a:extLst>
          </p:cNvPr>
          <p:cNvSpPr txBox="1">
            <a:spLocks/>
          </p:cNvSpPr>
          <p:nvPr/>
        </p:nvSpPr>
        <p:spPr>
          <a:xfrm>
            <a:off x="2514913" y="3639298"/>
            <a:ext cx="86594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1" grpId="0"/>
      <p:bldP spid="1272" grpId="0"/>
      <p:bldP spid="1273" grpId="0"/>
      <p:bldP spid="1274" grpId="0"/>
      <p:bldP spid="1275" grpId="0" build="p"/>
      <p:bldP spid="1276" grpId="0" build="p"/>
      <p:bldP spid="1277" grpId="0" build="p"/>
      <p:bldP spid="127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534942" y="177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ym typeface="Fira Sans"/>
              </a:rPr>
              <a:t>pubspec.yaml file</a:t>
            </a:r>
            <a:endParaRPr sz="3600" b="0" dirty="0"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DDF3E-AD8D-EE27-7AF3-52116078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2" y="750332"/>
            <a:ext cx="3646656" cy="4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66797"/>
            <a:ext cx="7704000" cy="572700"/>
          </a:xfrm>
        </p:spPr>
        <p:txBody>
          <a:bodyPr/>
          <a:lstStyle/>
          <a:p>
            <a:r>
              <a:rPr lang="en-US" dirty="0"/>
              <a:t>Stateful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3900" y="1183262"/>
            <a:ext cx="6376200" cy="3018247"/>
          </a:xfrm>
        </p:spPr>
        <p:txBody>
          <a:bodyPr/>
          <a:lstStyle/>
          <a:p>
            <a:r>
              <a:rPr lang="en-US" dirty="0"/>
              <a:t>A widget is either stateful or stateless. If a widget can change—when a user interacts with it, for example—it’s stateful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A stateful widget is dynamic: for example, it can change its appearance in response to events triggered by user interactions or when it receives data.</a:t>
            </a:r>
          </a:p>
          <a:p>
            <a:endParaRPr lang="en-US" dirty="0"/>
          </a:p>
          <a:p>
            <a:r>
              <a:rPr lang="en-US" dirty="0"/>
              <a:t>Checkbox, Radio, Slider, </a:t>
            </a:r>
            <a:r>
              <a:rPr lang="en-US" dirty="0" err="1"/>
              <a:t>InkWell</a:t>
            </a:r>
            <a:r>
              <a:rPr lang="en-US" dirty="0"/>
              <a:t>, Form, and </a:t>
            </a:r>
            <a:r>
              <a:rPr lang="en-US" dirty="0" err="1"/>
              <a:t>TextField</a:t>
            </a:r>
            <a:r>
              <a:rPr lang="en-US" dirty="0"/>
              <a:t> are examples of stateful widgets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14" y="1372449"/>
            <a:ext cx="3873900" cy="2631000"/>
          </a:xfrm>
        </p:spPr>
        <p:txBody>
          <a:bodyPr/>
          <a:lstStyle/>
          <a:p>
            <a:r>
              <a:rPr lang="en-US" dirty="0"/>
              <a:t>A stateless widget never changes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Icon, </a:t>
            </a:r>
            <a:r>
              <a:rPr lang="en-US" dirty="0" err="1"/>
              <a:t>IconButton</a:t>
            </a:r>
            <a:r>
              <a:rPr lang="en-US" dirty="0"/>
              <a:t>, and Text are examples of stateless widgets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0E794-F0FD-C55A-A6DD-0C37DC19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87" y="1140051"/>
            <a:ext cx="3861088" cy="3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14" y="1017725"/>
            <a:ext cx="4252274" cy="3877468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A generic method 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createState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() 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creates a mutable state for the widget at a particular location and returns another class that is extended by the previous state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The 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_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MyAppState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 class extends another state. </a:t>
            </a:r>
          </a:p>
          <a:p>
            <a:pPr marL="13970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BuildContext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: It provides information regarding which widget is to be built/re-build</a:t>
            </a:r>
          </a:p>
          <a:p>
            <a:endParaRPr lang="en-US" dirty="0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SetState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()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: A State object is used to modify the user interface. It executes the code for a particular callback and repaints the widgets that rely on that state for configuration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CCA87-CD48-04E5-20DC-835031E7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54" y="1103385"/>
            <a:ext cx="3290432" cy="34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4"/>
          <p:cNvSpPr txBox="1">
            <a:spLocks noGrp="1"/>
          </p:cNvSpPr>
          <p:nvPr>
            <p:ph type="title"/>
          </p:nvPr>
        </p:nvSpPr>
        <p:spPr>
          <a:xfrm>
            <a:off x="1684821" y="966945"/>
            <a:ext cx="5945690" cy="1363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can split the </a:t>
            </a:r>
            <a:r>
              <a:rPr lang="en-US" sz="2400" dirty="0">
                <a:solidFill>
                  <a:srgbClr val="FAF0E8"/>
                </a:solidFill>
              </a:rPr>
              <a:t>Flutter</a:t>
            </a:r>
            <a:r>
              <a:rPr lang="en-US" sz="2400" dirty="0"/>
              <a:t> widgets into two categories:</a:t>
            </a:r>
            <a:endParaRPr lang="e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0518B-F068-1D2C-C3FD-8656CE1D00B2}"/>
              </a:ext>
            </a:extLst>
          </p:cNvPr>
          <p:cNvSpPr txBox="1"/>
          <p:nvPr/>
        </p:nvSpPr>
        <p:spPr>
          <a:xfrm>
            <a:off x="1793328" y="2571750"/>
            <a:ext cx="4832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AF0E8"/>
                </a:solidFill>
                <a:latin typeface="Fira Sans" panose="020B0503050000020004" pitchFamily="34" charset="0"/>
              </a:rPr>
              <a:t>Visible (Output and Input)</a:t>
            </a:r>
          </a:p>
          <a:p>
            <a:endParaRPr lang="en-US" sz="2000" dirty="0">
              <a:solidFill>
                <a:srgbClr val="FAF0E8"/>
              </a:solidFill>
              <a:latin typeface="Fira Sans" panose="020B05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AF0E8"/>
                </a:solidFill>
                <a:latin typeface="Fira Sans" panose="020B0503050000020004" pitchFamily="34" charset="0"/>
              </a:rPr>
              <a:t>Invisible (Layout and Control)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Invisible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371" y="1017725"/>
            <a:ext cx="6509658" cy="44058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related to the layout and control of widgets. It provides controlling how the widgets actually behave and how they will look onto the screen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A8B9ED-C1B1-7D7C-27E0-05A79A9F5A15}"/>
              </a:ext>
            </a:extLst>
          </p:cNvPr>
          <p:cNvSpPr txBox="1">
            <a:spLocks/>
          </p:cNvSpPr>
          <p:nvPr/>
        </p:nvSpPr>
        <p:spPr>
          <a:xfrm>
            <a:off x="4578631" y="1715550"/>
            <a:ext cx="4565369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Column / Row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arranges all its children's widgets in a vertical / horizontal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spacing between the widgets by </a:t>
            </a:r>
            <a:r>
              <a:rPr lang="en-US" dirty="0" err="1"/>
              <a:t>mainAxisAlignment</a:t>
            </a:r>
            <a:r>
              <a:rPr lang="en-US" dirty="0"/>
              <a:t> &amp; </a:t>
            </a:r>
            <a:r>
              <a:rPr lang="en-US" dirty="0" err="1"/>
              <a:t>crossAxisAlignment</a:t>
            </a:r>
            <a:r>
              <a:rPr lang="en-US" dirty="0"/>
              <a:t> 	</a:t>
            </a:r>
          </a:p>
          <a:p>
            <a:r>
              <a:rPr lang="en-US" dirty="0"/>
              <a:t>Stack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mainly used for overlapping a widget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such as a button on a background gradient</a:t>
            </a:r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BD4DBF-983E-7DBD-F9FE-6C06406FC1C2}"/>
              </a:ext>
            </a:extLst>
          </p:cNvPr>
          <p:cNvSpPr txBox="1">
            <a:spLocks/>
          </p:cNvSpPr>
          <p:nvPr/>
        </p:nvSpPr>
        <p:spPr>
          <a:xfrm>
            <a:off x="282497" y="1703232"/>
            <a:ext cx="4362169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/>
              <a:t>MaterialApp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-apple-system"/>
              </a:rPr>
              <a:t>responsible for setting up the overall structure and configuration of a Flutter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-apple-system"/>
              </a:rPr>
              <a:t> home, theme , navigation</a:t>
            </a:r>
            <a:endParaRPr lang="en-US" dirty="0"/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Scaffold</a:t>
            </a:r>
          </a:p>
          <a:p>
            <a:pPr lvl="1"/>
            <a:r>
              <a:rPr lang="en-US" dirty="0"/>
              <a:t>provides a framework that allows you to add common material design elements</a:t>
            </a:r>
          </a:p>
          <a:p>
            <a:pPr lvl="1"/>
            <a:r>
              <a:rPr lang="en-US" dirty="0" err="1"/>
              <a:t>AppBar,Floating</a:t>
            </a:r>
            <a:r>
              <a:rPr lang="en-US" dirty="0"/>
              <a:t> Action Buttons, Drawers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969" y="1017725"/>
            <a:ext cx="3873900" cy="44058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related to the user input and output 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A8B9ED-C1B1-7D7C-27E0-05A79A9F5A15}"/>
              </a:ext>
            </a:extLst>
          </p:cNvPr>
          <p:cNvSpPr txBox="1">
            <a:spLocks/>
          </p:cNvSpPr>
          <p:nvPr/>
        </p:nvSpPr>
        <p:spPr>
          <a:xfrm>
            <a:off x="570561" y="1788370"/>
            <a:ext cx="3791608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width: 200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child: Text(“string”)</a:t>
            </a:r>
          </a:p>
          <a:p>
            <a:r>
              <a:rPr lang="en-US" dirty="0"/>
              <a:t>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(“string”)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textAlign:TextAlign.center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style: </a:t>
            </a:r>
            <a:r>
              <a:rPr lang="en-US" dirty="0" err="1"/>
              <a:t>TextStyle</a:t>
            </a:r>
            <a:r>
              <a:rPr lang="en-US" dirty="0"/>
              <a:t>(height:100)</a:t>
            </a:r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Button()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child: Text(“string”)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onPressed</a:t>
            </a:r>
            <a:r>
              <a:rPr lang="en-US" dirty="0"/>
              <a:t>:(){do something}</a:t>
            </a:r>
          </a:p>
          <a:p>
            <a:pPr marL="596900" lvl="1" indent="0">
              <a:buNone/>
            </a:pPr>
            <a:r>
              <a:rPr lang="en-US" dirty="0"/>
              <a:t>			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BD4DBF-983E-7DBD-F9FE-6C06406FC1C2}"/>
              </a:ext>
            </a:extLst>
          </p:cNvPr>
          <p:cNvSpPr txBox="1">
            <a:spLocks/>
          </p:cNvSpPr>
          <p:nvPr/>
        </p:nvSpPr>
        <p:spPr>
          <a:xfrm>
            <a:off x="4781831" y="1926256"/>
            <a:ext cx="3791608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image: </a:t>
            </a:r>
            <a:r>
              <a:rPr lang="en-US" dirty="0" err="1"/>
              <a:t>NetworkImage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image: </a:t>
            </a:r>
            <a:r>
              <a:rPr lang="en-US" dirty="0" err="1"/>
              <a:t>AssetImage</a:t>
            </a:r>
            <a:r>
              <a:rPr lang="en-US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alignment</a:t>
            </a:r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 err="1"/>
              <a:t>ListView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itemBuilder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BuildContexrt,int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physics: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492</Words>
  <Application>Microsoft Office PowerPoint</Application>
  <PresentationFormat>On-screen Show (16:9)</PresentationFormat>
  <Paragraphs>84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Gospel Music School by Slidesgo</vt:lpstr>
      <vt:lpstr>Flutter</vt:lpstr>
      <vt:lpstr>Agenda</vt:lpstr>
      <vt:lpstr>pubspec.yaml file</vt:lpstr>
      <vt:lpstr>Stateful Widget</vt:lpstr>
      <vt:lpstr>Stateless Widget</vt:lpstr>
      <vt:lpstr>Stateful Widget</vt:lpstr>
      <vt:lpstr>We can split the Flutter widgets into two categories:</vt:lpstr>
      <vt:lpstr>Invisible Widget</vt:lpstr>
      <vt:lpstr>Visible Widget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Amira Nasser</cp:lastModifiedBy>
  <cp:revision>24</cp:revision>
  <dcterms:modified xsi:type="dcterms:W3CDTF">2024-02-02T16:30:47Z</dcterms:modified>
</cp:coreProperties>
</file>